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Trirong Bold" charset="1" panose="00000800000000000000"/>
      <p:regular r:id="rId21"/>
    </p:embeddedFont>
    <p:embeddedFont>
      <p:font typeface="Trirong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4520672" y="8572500"/>
            <a:ext cx="822960" cy="822960"/>
            <a:chOff x="0" y="0"/>
            <a:chExt cx="780288" cy="78028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857504" y="0"/>
            <a:ext cx="914404" cy="10287000"/>
            <a:chOff x="0" y="0"/>
            <a:chExt cx="866991" cy="97536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670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867029">
                  <a:moveTo>
                    <a:pt x="0" y="0"/>
                  </a:moveTo>
                  <a:lnTo>
                    <a:pt x="867029" y="0"/>
                  </a:lnTo>
                  <a:lnTo>
                    <a:pt x="867029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29020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2700507" y="0"/>
            <a:ext cx="156997" cy="10287000"/>
            <a:chOff x="0" y="0"/>
            <a:chExt cx="148857" cy="97536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8844" cy="9753600"/>
            </a:xfrm>
            <a:custGeom>
              <a:avLst/>
              <a:gdLst/>
              <a:ahLst/>
              <a:cxnLst/>
              <a:rect r="r" b="b" t="t" l="l"/>
              <a:pathLst>
                <a:path h="9753600" w="148844">
                  <a:moveTo>
                    <a:pt x="0" y="0"/>
                  </a:moveTo>
                  <a:lnTo>
                    <a:pt x="148844" y="0"/>
                  </a:lnTo>
                  <a:lnTo>
                    <a:pt x="148844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D9CE">
                <a:alpha val="12941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771896" y="0"/>
            <a:ext cx="272806" cy="10287000"/>
            <a:chOff x="0" y="0"/>
            <a:chExt cx="258661" cy="9753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58699" cy="9753600"/>
            </a:xfrm>
            <a:custGeom>
              <a:avLst/>
              <a:gdLst/>
              <a:ahLst/>
              <a:cxnLst/>
              <a:rect r="r" b="b" t="t" l="l"/>
              <a:pathLst>
                <a:path h="9753600" w="258699">
                  <a:moveTo>
                    <a:pt x="0" y="0"/>
                  </a:moveTo>
                  <a:lnTo>
                    <a:pt x="258699" y="0"/>
                  </a:lnTo>
                  <a:lnTo>
                    <a:pt x="258699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D9CE">
                <a:alpha val="48627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3997982" y="0"/>
            <a:ext cx="345418" cy="10287000"/>
            <a:chOff x="0" y="0"/>
            <a:chExt cx="327508" cy="97536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27533" cy="9753600"/>
            </a:xfrm>
            <a:custGeom>
              <a:avLst/>
              <a:gdLst/>
              <a:ahLst/>
              <a:cxnLst/>
              <a:rect r="r" b="b" t="t" l="l"/>
              <a:pathLst>
                <a:path h="9753600" w="327533">
                  <a:moveTo>
                    <a:pt x="0" y="0"/>
                  </a:moveTo>
                  <a:lnTo>
                    <a:pt x="327533" y="0"/>
                  </a:lnTo>
                  <a:lnTo>
                    <a:pt x="327533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EDE8">
                <a:alpha val="50196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402653" y="-42862"/>
            <a:ext cx="85725" cy="10372725"/>
            <a:chOff x="0" y="0"/>
            <a:chExt cx="81280" cy="983488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52941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614738" y="-42862"/>
            <a:ext cx="85725" cy="10372725"/>
            <a:chOff x="0" y="0"/>
            <a:chExt cx="81280" cy="98348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8">
                <a:alpha val="68627"/>
              </a:srgbClr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3524311" y="-42862"/>
            <a:ext cx="85725" cy="10372725"/>
            <a:chOff x="0" y="0"/>
            <a:chExt cx="81280" cy="98348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4854535" y="-21431"/>
            <a:ext cx="42862" cy="10329862"/>
            <a:chOff x="0" y="0"/>
            <a:chExt cx="40640" cy="979424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20320"/>
              <a:ext cx="40640" cy="9753600"/>
            </a:xfrm>
            <a:custGeom>
              <a:avLst/>
              <a:gdLst/>
              <a:ahLst/>
              <a:cxnLst/>
              <a:rect r="r" b="b" t="t" l="l"/>
              <a:pathLst>
                <a:path h="9753600" w="40640">
                  <a:moveTo>
                    <a:pt x="40640" y="0"/>
                  </a:moveTo>
                  <a:lnTo>
                    <a:pt x="4064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67059"/>
              </a:srgbClr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3879052" y="-7139"/>
            <a:ext cx="14292" cy="10301292"/>
            <a:chOff x="0" y="0"/>
            <a:chExt cx="13551" cy="976715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5913918" y="-42862"/>
            <a:ext cx="85725" cy="10372725"/>
            <a:chOff x="0" y="0"/>
            <a:chExt cx="81280" cy="983488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4114796" y="0"/>
            <a:ext cx="114296" cy="10287000"/>
            <a:chOff x="0" y="0"/>
            <a:chExt cx="108369" cy="97536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8331" cy="9753600"/>
            </a:xfrm>
            <a:custGeom>
              <a:avLst/>
              <a:gdLst/>
              <a:ahLst/>
              <a:cxnLst/>
              <a:rect r="r" b="b" t="t" l="l"/>
              <a:pathLst>
                <a:path h="9753600" w="108331">
                  <a:moveTo>
                    <a:pt x="0" y="0"/>
                  </a:moveTo>
                  <a:lnTo>
                    <a:pt x="108331" y="0"/>
                  </a:lnTo>
                  <a:lnTo>
                    <a:pt x="10833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25882"/>
              </a:srgbClr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3200404" y="5143500"/>
            <a:ext cx="1943104" cy="1943104"/>
            <a:chOff x="0" y="0"/>
            <a:chExt cx="1842351" cy="184235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842262" cy="1842262"/>
            </a:xfrm>
            <a:custGeom>
              <a:avLst/>
              <a:gdLst/>
              <a:ahLst/>
              <a:cxnLst/>
              <a:rect r="r" b="b" t="t" l="l"/>
              <a:pathLst>
                <a:path h="1842262" w="1842262">
                  <a:moveTo>
                    <a:pt x="0" y="921131"/>
                  </a:moveTo>
                  <a:cubicBezTo>
                    <a:pt x="0" y="412369"/>
                    <a:pt x="412369" y="0"/>
                    <a:pt x="921131" y="0"/>
                  </a:cubicBezTo>
                  <a:cubicBezTo>
                    <a:pt x="1429893" y="0"/>
                    <a:pt x="1842262" y="412369"/>
                    <a:pt x="1842262" y="921131"/>
                  </a:cubicBezTo>
                  <a:cubicBezTo>
                    <a:pt x="1842262" y="1429893"/>
                    <a:pt x="1429893" y="1842262"/>
                    <a:pt x="921131" y="1842262"/>
                  </a:cubicBezTo>
                  <a:cubicBezTo>
                    <a:pt x="412369" y="1842262"/>
                    <a:pt x="0" y="1429893"/>
                    <a:pt x="0" y="921131"/>
                  </a:cubicBez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4250442" y="7300127"/>
            <a:ext cx="962143" cy="962143"/>
            <a:chOff x="0" y="0"/>
            <a:chExt cx="912254" cy="912254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912241" cy="912241"/>
            </a:xfrm>
            <a:custGeom>
              <a:avLst/>
              <a:gdLst/>
              <a:ahLst/>
              <a:cxnLst/>
              <a:rect r="r" b="b" t="t" l="l"/>
              <a:pathLst>
                <a:path h="912241" w="912241">
                  <a:moveTo>
                    <a:pt x="0" y="456184"/>
                  </a:moveTo>
                  <a:cubicBezTo>
                    <a:pt x="0" y="204216"/>
                    <a:pt x="204216" y="0"/>
                    <a:pt x="456184" y="0"/>
                  </a:cubicBezTo>
                  <a:cubicBezTo>
                    <a:pt x="708152" y="0"/>
                    <a:pt x="912241" y="204216"/>
                    <a:pt x="912241" y="456184"/>
                  </a:cubicBezTo>
                  <a:cubicBezTo>
                    <a:pt x="912241" y="708152"/>
                    <a:pt x="708025" y="912241"/>
                    <a:pt x="456184" y="912241"/>
                  </a:cubicBezTo>
                  <a:cubicBezTo>
                    <a:pt x="204343" y="912241"/>
                    <a:pt x="0" y="708025"/>
                    <a:pt x="0" y="456184"/>
                  </a:cubicBez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3922624" y="8250951"/>
            <a:ext cx="205740" cy="205740"/>
            <a:chOff x="0" y="0"/>
            <a:chExt cx="195072" cy="19507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5072" cy="195072"/>
            </a:xfrm>
            <a:custGeom>
              <a:avLst/>
              <a:gdLst/>
              <a:ahLst/>
              <a:cxnLst/>
              <a:rect r="r" b="b" t="t" l="l"/>
              <a:pathLst>
                <a:path h="195072" w="195072">
                  <a:moveTo>
                    <a:pt x="0" y="97536"/>
                  </a:moveTo>
                  <a:cubicBezTo>
                    <a:pt x="0" y="43688"/>
                    <a:pt x="43688" y="0"/>
                    <a:pt x="97536" y="0"/>
                  </a:cubicBezTo>
                  <a:cubicBezTo>
                    <a:pt x="151384" y="0"/>
                    <a:pt x="195072" y="43688"/>
                    <a:pt x="195072" y="97536"/>
                  </a:cubicBezTo>
                  <a:cubicBezTo>
                    <a:pt x="195072" y="151384"/>
                    <a:pt x="151384" y="195072"/>
                    <a:pt x="97536" y="195072"/>
                  </a:cubicBezTo>
                  <a:cubicBezTo>
                    <a:pt x="43688" y="195072"/>
                    <a:pt x="0" y="151384"/>
                    <a:pt x="0" y="97536"/>
                  </a:cubicBez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4782312" y="8682228"/>
            <a:ext cx="411480" cy="411480"/>
            <a:chOff x="0" y="0"/>
            <a:chExt cx="390144" cy="390144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5143496" y="6743704"/>
            <a:ext cx="548640" cy="548640"/>
            <a:chOff x="0" y="0"/>
            <a:chExt cx="520192" cy="52019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520192" cy="520192"/>
            </a:xfrm>
            <a:custGeom>
              <a:avLst/>
              <a:gdLst/>
              <a:ahLst/>
              <a:cxnLst/>
              <a:rect r="r" b="b" t="t" l="l"/>
              <a:pathLst>
                <a:path h="520192" w="520192">
                  <a:moveTo>
                    <a:pt x="0" y="260096"/>
                  </a:moveTo>
                  <a:cubicBezTo>
                    <a:pt x="0" y="116459"/>
                    <a:pt x="116459" y="0"/>
                    <a:pt x="260096" y="0"/>
                  </a:cubicBezTo>
                  <a:cubicBezTo>
                    <a:pt x="403733" y="0"/>
                    <a:pt x="520192" y="116459"/>
                    <a:pt x="520192" y="260096"/>
                  </a:cubicBezTo>
                  <a:cubicBezTo>
                    <a:pt x="520192" y="403733"/>
                    <a:pt x="403733" y="520192"/>
                    <a:pt x="260096" y="520192"/>
                  </a:cubicBezTo>
                  <a:cubicBezTo>
                    <a:pt x="116459" y="520192"/>
                    <a:pt x="0" y="403733"/>
                    <a:pt x="0" y="260096"/>
                  </a:cubicBez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3419365" y="3631338"/>
            <a:ext cx="11658600" cy="2205035"/>
            <a:chOff x="0" y="0"/>
            <a:chExt cx="11054080" cy="2090699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1054080" cy="2090702"/>
            </a:xfrm>
            <a:custGeom>
              <a:avLst/>
              <a:gdLst/>
              <a:ahLst/>
              <a:cxnLst/>
              <a:rect r="r" b="b" t="t" l="l"/>
              <a:pathLst>
                <a:path h="2090702" w="11054080">
                  <a:moveTo>
                    <a:pt x="0" y="0"/>
                  </a:moveTo>
                  <a:lnTo>
                    <a:pt x="11054080" y="0"/>
                  </a:lnTo>
                  <a:lnTo>
                    <a:pt x="11054080" y="2090702"/>
                  </a:lnTo>
                  <a:lnTo>
                    <a:pt x="0" y="209070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53022" r="0" b="-53022"/>
              </a:stretch>
            </a:blipFill>
          </p:spPr>
        </p:sp>
        <p:sp>
          <p:nvSpPr>
            <p:cNvPr name="TextBox 48" id="48"/>
            <p:cNvSpPr txBox="true"/>
            <p:nvPr/>
          </p:nvSpPr>
          <p:spPr>
            <a:xfrm>
              <a:off x="0" y="0"/>
              <a:ext cx="11054080" cy="2090699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b="true" sz="4500" spc="-68">
                  <a:solidFill>
                    <a:srgbClr val="575F6D"/>
                  </a:solidFill>
                  <a:latin typeface="Trirong Bold"/>
                  <a:ea typeface="Trirong Bold"/>
                  <a:cs typeface="Trirong Bold"/>
                  <a:sym typeface="Trirong Bold"/>
                </a:rPr>
                <a:t>”Emocje dzieci – jak pomóc im je rozpoznać i przeżyć?”</a:t>
              </a:r>
            </a:p>
          </p:txBody>
        </p:sp>
      </p:grpSp>
      <p:sp>
        <p:nvSpPr>
          <p:cNvPr name="TextBox 49" id="49"/>
          <p:cNvSpPr txBox="true"/>
          <p:nvPr/>
        </p:nvSpPr>
        <p:spPr>
          <a:xfrm rot="0">
            <a:off x="4628074" y="9204240"/>
            <a:ext cx="9344025" cy="2500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b="true" sz="2699" spc="-41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Miejskie Przedszkole nr 2 im. Wandy Chotomskiej w Zgierzu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007885" y="347253"/>
            <a:ext cx="12380230" cy="6938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b="true" sz="3299" spc="-50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Rysowanie min</a:t>
            </a:r>
          </a:p>
          <a:p>
            <a:pPr algn="l" marL="424688" indent="-212344" lvl="1">
              <a:lnSpc>
                <a:spcPts val="3959"/>
              </a:lnSpc>
              <a:buFont typeface="Arial"/>
              <a:buChar char="•"/>
            </a:pPr>
            <a:r>
              <a:rPr lang="en-US" sz="3299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Dzieci rysują twarze przedstawiające różne emocje. </a:t>
            </a:r>
          </a:p>
          <a:p>
            <a:pPr algn="l" marL="424688" indent="-212344" lvl="1">
              <a:lnSpc>
                <a:spcPts val="3959"/>
              </a:lnSpc>
              <a:buFont typeface="Arial"/>
              <a:buChar char="•"/>
            </a:pPr>
            <a:r>
              <a:rPr lang="en-US" sz="3299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Następnie próbują nazwać uczucia i sytuacje, w których się pojawiają. </a:t>
            </a:r>
          </a:p>
          <a:p>
            <a:pPr algn="l" marL="424688" indent="-212344" lvl="1">
              <a:lnSpc>
                <a:spcPts val="3959"/>
              </a:lnSpc>
            </a:pPr>
          </a:p>
          <a:p>
            <a:pPr algn="l" marL="424688" indent="-212344" lvl="1">
              <a:lnSpc>
                <a:spcPts val="3959"/>
              </a:lnSpc>
            </a:pPr>
            <a:r>
              <a:rPr lang="en-US" b="true" sz="3299" spc="-50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Cel:</a:t>
            </a:r>
            <a:r>
              <a:rPr lang="en-US" sz="3299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 rozpoznawanie emocji poprzez ekspresję plastyczną.</a:t>
            </a:r>
          </a:p>
          <a:p>
            <a:pPr algn="l" marL="424688" indent="-212344" lvl="1">
              <a:lnSpc>
                <a:spcPts val="3959"/>
              </a:lnSpc>
            </a:pPr>
          </a:p>
          <a:p>
            <a:pPr algn="l" marL="424688" indent="-212344" lvl="1">
              <a:lnSpc>
                <a:spcPts val="3959"/>
              </a:lnSpc>
            </a:pPr>
            <a:r>
              <a:rPr lang="en-US" b="true" sz="3299" spc="-50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Lustro emocji</a:t>
            </a:r>
          </a:p>
          <a:p>
            <a:pPr algn="l" marL="424688" indent="-212344" lvl="1">
              <a:lnSpc>
                <a:spcPts val="3959"/>
              </a:lnSpc>
              <a:buFont typeface="Arial"/>
              <a:buChar char="•"/>
            </a:pPr>
            <a:r>
              <a:rPr lang="en-US" sz="3299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Dziecko patrzy w lustro i pokazuje różne emocje mimiką. </a:t>
            </a:r>
          </a:p>
          <a:p>
            <a:pPr algn="l" marL="424688" indent="-212344" lvl="1">
              <a:lnSpc>
                <a:spcPts val="3959"/>
              </a:lnSpc>
              <a:buFont typeface="Arial"/>
              <a:buChar char="•"/>
            </a:pPr>
            <a:r>
              <a:rPr lang="en-US" sz="3299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Inne osoby próbują odgadnąć emocję. </a:t>
            </a:r>
          </a:p>
          <a:p>
            <a:pPr algn="l" marL="424688" indent="-212344" lvl="1">
              <a:lnSpc>
                <a:spcPts val="3959"/>
              </a:lnSpc>
              <a:buFont typeface="Arial"/>
              <a:buChar char="•"/>
            </a:pPr>
            <a:r>
              <a:rPr lang="en-US" sz="3299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Można ćwiczyć także ton głosu i postawę ciała. </a:t>
            </a:r>
          </a:p>
          <a:p>
            <a:pPr algn="l" marL="424688" indent="-212344" lvl="1">
              <a:lnSpc>
                <a:spcPts val="3959"/>
              </a:lnSpc>
            </a:pPr>
          </a:p>
          <a:p>
            <a:pPr algn="l" marL="424688" indent="-212344" lvl="1">
              <a:lnSpc>
                <a:spcPts val="3959"/>
              </a:lnSpc>
            </a:pPr>
            <a:r>
              <a:rPr lang="en-US" b="true" sz="3299" spc="-50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Cel:</a:t>
            </a:r>
            <a:r>
              <a:rPr lang="en-US" sz="3299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 rozwijanie świadomości własnej mimiki i emocji.</a:t>
            </a:r>
          </a:p>
          <a:p>
            <a:pPr algn="l" marL="424688" indent="-212344" lvl="1">
              <a:lnSpc>
                <a:spcPts val="3959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198000" y="6979694"/>
            <a:ext cx="3097156" cy="3097156"/>
          </a:xfrm>
          <a:custGeom>
            <a:avLst/>
            <a:gdLst/>
            <a:ahLst/>
            <a:cxnLst/>
            <a:rect r="r" b="b" t="t" l="l"/>
            <a:pathLst>
              <a:path h="3097156" w="3097156">
                <a:moveTo>
                  <a:pt x="0" y="0"/>
                </a:moveTo>
                <a:lnTo>
                  <a:pt x="3097156" y="0"/>
                </a:lnTo>
                <a:lnTo>
                  <a:pt x="3097156" y="3097156"/>
                </a:lnTo>
                <a:lnTo>
                  <a:pt x="0" y="309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825250" y="6979694"/>
            <a:ext cx="3141402" cy="3141402"/>
          </a:xfrm>
          <a:custGeom>
            <a:avLst/>
            <a:gdLst/>
            <a:ahLst/>
            <a:cxnLst/>
            <a:rect r="r" b="b" t="t" l="l"/>
            <a:pathLst>
              <a:path h="3141402" w="3141402">
                <a:moveTo>
                  <a:pt x="0" y="0"/>
                </a:moveTo>
                <a:lnTo>
                  <a:pt x="3141401" y="0"/>
                </a:lnTo>
                <a:lnTo>
                  <a:pt x="3141401" y="3141401"/>
                </a:lnTo>
                <a:lnTo>
                  <a:pt x="0" y="3141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2967651" y="1338418"/>
            <a:ext cx="10944229" cy="594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b="true" sz="3299" spc="-50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Termometr uczuć</a:t>
            </a:r>
          </a:p>
          <a:p>
            <a:pPr algn="l" marL="424548" indent="-212274" lvl="1">
              <a:lnSpc>
                <a:spcPts val="3960"/>
              </a:lnSpc>
              <a:buFont typeface="Arial"/>
              <a:buChar char="•"/>
            </a:pPr>
            <a:r>
              <a:rPr lang="en-US" sz="3300" spc="-49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Dziecko określa siłę swoich emocji na skali, </a:t>
            </a:r>
          </a:p>
          <a:p>
            <a:pPr algn="l" marL="424548" indent="-212274" lvl="1">
              <a:lnSpc>
                <a:spcPts val="3960"/>
              </a:lnSpc>
              <a:buFont typeface="Arial"/>
              <a:buChar char="•"/>
            </a:pPr>
            <a:r>
              <a:rPr lang="en-US" sz="3300" spc="-49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np. od 1 do 5. </a:t>
            </a:r>
          </a:p>
          <a:p>
            <a:pPr algn="l">
              <a:lnSpc>
                <a:spcPts val="3959"/>
              </a:lnSpc>
            </a:pPr>
          </a:p>
          <a:p>
            <a:pPr algn="l" marL="424688" indent="-212344" lvl="1">
              <a:lnSpc>
                <a:spcPts val="3959"/>
              </a:lnSpc>
              <a:buFont typeface="Arial"/>
              <a:buChar char="•"/>
            </a:pPr>
            <a:r>
              <a:rPr lang="en-US" sz="3299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Można używać kolorów: </a:t>
            </a:r>
          </a:p>
          <a:p>
            <a:pPr algn="l" marL="973328" indent="-324443" lvl="2">
              <a:lnSpc>
                <a:spcPts val="3959"/>
              </a:lnSpc>
              <a:buFont typeface="Arial"/>
              <a:buChar char="⚬"/>
            </a:pPr>
            <a:r>
              <a:rPr lang="en-US" sz="3299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zielony – spokój, </a:t>
            </a:r>
          </a:p>
          <a:p>
            <a:pPr algn="l" marL="973328" indent="-324443" lvl="2">
              <a:lnSpc>
                <a:spcPts val="3959"/>
              </a:lnSpc>
              <a:buFont typeface="Arial"/>
              <a:buChar char="⚬"/>
            </a:pPr>
            <a:r>
              <a:rPr lang="en-US" sz="3299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żółty – napięcie, </a:t>
            </a:r>
          </a:p>
          <a:p>
            <a:pPr algn="l" marL="973151" indent="-324384" lvl="2">
              <a:lnSpc>
                <a:spcPts val="3960"/>
              </a:lnSpc>
              <a:buFont typeface="Arial"/>
              <a:buChar char="⚬"/>
            </a:pPr>
            <a:r>
              <a:rPr lang="en-US" sz="3300" spc="-49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czerwony – silne emocje. </a:t>
            </a:r>
          </a:p>
          <a:p>
            <a:pPr algn="l">
              <a:lnSpc>
                <a:spcPts val="3959"/>
              </a:lnSpc>
            </a:pPr>
          </a:p>
          <a:p>
            <a:pPr algn="l">
              <a:lnSpc>
                <a:spcPts val="3960"/>
              </a:lnSpc>
            </a:pPr>
            <a:r>
              <a:rPr lang="en-US" b="true" sz="3300" spc="-49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Cel:</a:t>
            </a:r>
            <a:r>
              <a:rPr lang="en-US" sz="3300" spc="-49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 nauka rozpoznawania </a:t>
            </a:r>
          </a:p>
          <a:p>
            <a:pPr algn="l" marL="973328" indent="-324443" lvl="2">
              <a:lnSpc>
                <a:spcPts val="3959"/>
              </a:lnSpc>
            </a:pPr>
            <a:r>
              <a:rPr lang="en-US" sz="3299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natężenia emocji i samoregulacji.</a:t>
            </a:r>
          </a:p>
          <a:p>
            <a:pPr algn="l" marL="973328" indent="-324443" lvl="2">
              <a:lnSpc>
                <a:spcPts val="3959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372238" y="2638237"/>
            <a:ext cx="2914261" cy="7043531"/>
          </a:xfrm>
          <a:custGeom>
            <a:avLst/>
            <a:gdLst/>
            <a:ahLst/>
            <a:cxnLst/>
            <a:rect r="r" b="b" t="t" l="l"/>
            <a:pathLst>
              <a:path h="7043531" w="2914261">
                <a:moveTo>
                  <a:pt x="0" y="0"/>
                </a:moveTo>
                <a:lnTo>
                  <a:pt x="2914261" y="0"/>
                </a:lnTo>
                <a:lnTo>
                  <a:pt x="2914261" y="7043530"/>
                </a:lnTo>
                <a:lnTo>
                  <a:pt x="0" y="7043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71800" y="411962"/>
            <a:ext cx="11201404" cy="1714500"/>
            <a:chOff x="0" y="0"/>
            <a:chExt cx="10620591" cy="162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620587" cy="1625600"/>
            </a:xfrm>
            <a:custGeom>
              <a:avLst/>
              <a:gdLst/>
              <a:ahLst/>
              <a:cxnLst/>
              <a:rect r="r" b="b" t="t" l="l"/>
              <a:pathLst>
                <a:path h="1625600" w="10620587">
                  <a:moveTo>
                    <a:pt x="0" y="0"/>
                  </a:moveTo>
                  <a:lnTo>
                    <a:pt x="10620587" y="0"/>
                  </a:lnTo>
                  <a:lnTo>
                    <a:pt x="10620587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7302" r="0" b="-7730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0620591" cy="16256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spc="-68">
                  <a:solidFill>
                    <a:srgbClr val="575F6D"/>
                  </a:solidFill>
                  <a:latin typeface="Trirong"/>
                  <a:ea typeface="Trirong"/>
                  <a:cs typeface="Trirong"/>
                  <a:sym typeface="Trirong"/>
                </a:rPr>
                <a:t>Rola rodzica i nauczyciela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100388" y="2464594"/>
            <a:ext cx="10944229" cy="7182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Dziecko uczy się emocji od dorosłych.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Dlatego ważne jest: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dawanie przykładu,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cierpliwość,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empatia,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rozmowa,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budowanie poczucia bezpieczeństwa. </a:t>
            </a:r>
          </a:p>
          <a:p>
            <a:pPr algn="l" marL="463296" indent="-231648" lvl="1">
              <a:lnSpc>
                <a:spcPts val="4319"/>
              </a:lnSpc>
            </a:pPr>
          </a:p>
          <a:p>
            <a:pPr algn="l" marL="463296" indent="-231648" lvl="1">
              <a:lnSpc>
                <a:spcPts val="4319"/>
              </a:lnSpc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„Dzieci potrzebują bardziej wzoru niż krytyki.”</a:t>
            </a:r>
          </a:p>
          <a:p>
            <a:pPr algn="l" marL="463296" indent="-231648" lvl="1">
              <a:lnSpc>
                <a:spcPts val="4319"/>
              </a:lnSpc>
            </a:pPr>
          </a:p>
        </p:txBody>
      </p:sp>
      <p:sp>
        <p:nvSpPr>
          <p:cNvPr name="Freeform 16" id="16"/>
          <p:cNvSpPr/>
          <p:nvPr/>
        </p:nvSpPr>
        <p:spPr>
          <a:xfrm flipH="true" flipV="false" rot="0">
            <a:off x="455951" y="5829202"/>
            <a:ext cx="3802964" cy="4225515"/>
          </a:xfrm>
          <a:custGeom>
            <a:avLst/>
            <a:gdLst/>
            <a:ahLst/>
            <a:cxnLst/>
            <a:rect r="r" b="b" t="t" l="l"/>
            <a:pathLst>
              <a:path h="4225515" w="3802964">
                <a:moveTo>
                  <a:pt x="3802964" y="0"/>
                </a:moveTo>
                <a:lnTo>
                  <a:pt x="0" y="0"/>
                </a:lnTo>
                <a:lnTo>
                  <a:pt x="0" y="4225515"/>
                </a:lnTo>
                <a:lnTo>
                  <a:pt x="3802964" y="4225515"/>
                </a:lnTo>
                <a:lnTo>
                  <a:pt x="380296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058802" y="1269212"/>
            <a:ext cx="2873350" cy="4225515"/>
          </a:xfrm>
          <a:custGeom>
            <a:avLst/>
            <a:gdLst/>
            <a:ahLst/>
            <a:cxnLst/>
            <a:rect r="r" b="b" t="t" l="l"/>
            <a:pathLst>
              <a:path h="4225515" w="2873350">
                <a:moveTo>
                  <a:pt x="0" y="0"/>
                </a:moveTo>
                <a:lnTo>
                  <a:pt x="2873350" y="0"/>
                </a:lnTo>
                <a:lnTo>
                  <a:pt x="2873350" y="4225515"/>
                </a:lnTo>
                <a:lnTo>
                  <a:pt x="0" y="422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71800" y="411962"/>
            <a:ext cx="11201404" cy="1714500"/>
            <a:chOff x="0" y="0"/>
            <a:chExt cx="10620591" cy="162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620587" cy="1625600"/>
            </a:xfrm>
            <a:custGeom>
              <a:avLst/>
              <a:gdLst/>
              <a:ahLst/>
              <a:cxnLst/>
              <a:rect r="r" b="b" t="t" l="l"/>
              <a:pathLst>
                <a:path h="1625600" w="10620587">
                  <a:moveTo>
                    <a:pt x="0" y="0"/>
                  </a:moveTo>
                  <a:lnTo>
                    <a:pt x="10620587" y="0"/>
                  </a:lnTo>
                  <a:lnTo>
                    <a:pt x="10620587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7302" r="0" b="-7730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0620591" cy="16256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spc="-68">
                  <a:solidFill>
                    <a:srgbClr val="575F6D"/>
                  </a:solidFill>
                  <a:latin typeface="Trirong"/>
                  <a:ea typeface="Trirong"/>
                  <a:cs typeface="Trirong"/>
                  <a:sym typeface="Trirong"/>
                </a:rPr>
                <a:t>Kiedy warto szukać pomocy specjalisty?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100388" y="2464594"/>
            <a:ext cx="10944229" cy="7182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Gdy: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trudne emocje utrzymują się długo,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dziecko często reaguje agresją,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pojawia się wycofanie lub lęk,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emocje utrudniają codzienne funkcjonowanie. </a:t>
            </a:r>
          </a:p>
          <a:p>
            <a:pPr algn="l" marL="463296" indent="-231648" lvl="1">
              <a:lnSpc>
                <a:spcPts val="4319"/>
              </a:lnSpc>
            </a:pPr>
          </a:p>
          <a:p>
            <a:pPr algn="l" marL="463296" indent="-231648" lvl="1">
              <a:lnSpc>
                <a:spcPts val="4319"/>
              </a:lnSpc>
            </a:pPr>
            <a:r>
              <a:rPr lang="en-US" b="true" sz="3599" spc="-55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Można zwrócić się do: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psychologa,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pedagoga,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terapeuty dziecięcego.</a:t>
            </a:r>
          </a:p>
          <a:p>
            <a:pPr algn="l" marL="463296" indent="-231648" lvl="1">
              <a:lnSpc>
                <a:spcPts val="4319"/>
              </a:lnSpc>
            </a:pP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8750060" y="6611386"/>
            <a:ext cx="6067425" cy="2646914"/>
          </a:xfrm>
          <a:custGeom>
            <a:avLst/>
            <a:gdLst/>
            <a:ahLst/>
            <a:cxnLst/>
            <a:rect r="r" b="b" t="t" l="l"/>
            <a:pathLst>
              <a:path h="2646914" w="6067425">
                <a:moveTo>
                  <a:pt x="0" y="0"/>
                </a:moveTo>
                <a:lnTo>
                  <a:pt x="6067425" y="0"/>
                </a:lnTo>
                <a:lnTo>
                  <a:pt x="6067425" y="2646914"/>
                </a:lnTo>
                <a:lnTo>
                  <a:pt x="0" y="264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71800" y="411962"/>
            <a:ext cx="11201404" cy="1714500"/>
            <a:chOff x="0" y="0"/>
            <a:chExt cx="10620591" cy="162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620587" cy="1625600"/>
            </a:xfrm>
            <a:custGeom>
              <a:avLst/>
              <a:gdLst/>
              <a:ahLst/>
              <a:cxnLst/>
              <a:rect r="r" b="b" t="t" l="l"/>
              <a:pathLst>
                <a:path h="1625600" w="10620587">
                  <a:moveTo>
                    <a:pt x="0" y="0"/>
                  </a:moveTo>
                  <a:lnTo>
                    <a:pt x="10620587" y="0"/>
                  </a:lnTo>
                  <a:lnTo>
                    <a:pt x="10620587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7302" r="0" b="-7730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0620591" cy="16256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spc="-68">
                  <a:solidFill>
                    <a:srgbClr val="575F6D"/>
                  </a:solidFill>
                  <a:latin typeface="Trirong"/>
                  <a:ea typeface="Trirong"/>
                  <a:cs typeface="Trirong"/>
                  <a:sym typeface="Trirong"/>
                </a:rPr>
                <a:t>Podsumowanie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100388" y="2464594"/>
            <a:ext cx="10944229" cy="7182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Emocje są ważne i potrzebne.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Dziecko potrzebuje akceptacji i wsparcia.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Rozmowa i obecność dorosłego pomagają budować odporność emocjonalną. </a:t>
            </a:r>
          </a:p>
          <a:p>
            <a:pPr algn="l" marL="463296" indent="-231648" lvl="1">
              <a:lnSpc>
                <a:spcPts val="4319"/>
              </a:lnSpc>
            </a:pPr>
          </a:p>
          <a:p>
            <a:pPr algn="ctr" marL="463296" indent="-231648" lvl="1">
              <a:lnSpc>
                <a:spcPts val="4319"/>
              </a:lnSpc>
            </a:pPr>
          </a:p>
          <a:p>
            <a:pPr algn="ctr" marL="540512" indent="-270256" lvl="1">
              <a:lnSpc>
                <a:spcPts val="5039"/>
              </a:lnSpc>
            </a:pPr>
            <a:r>
              <a:rPr lang="en-US" sz="4199" spc="-64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„Każda emocja dziecka zasługuje na zauważenie i zrozumienie.”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2853897" y="5531834"/>
            <a:ext cx="2381441" cy="4114800"/>
          </a:xfrm>
          <a:custGeom>
            <a:avLst/>
            <a:gdLst/>
            <a:ahLst/>
            <a:cxnLst/>
            <a:rect r="r" b="b" t="t" l="l"/>
            <a:pathLst>
              <a:path h="4114800" w="2381441">
                <a:moveTo>
                  <a:pt x="0" y="0"/>
                </a:moveTo>
                <a:lnTo>
                  <a:pt x="2381440" y="0"/>
                </a:lnTo>
                <a:lnTo>
                  <a:pt x="23814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971800" y="5531834"/>
            <a:ext cx="3763172" cy="4114800"/>
          </a:xfrm>
          <a:custGeom>
            <a:avLst/>
            <a:gdLst/>
            <a:ahLst/>
            <a:cxnLst/>
            <a:rect r="r" b="b" t="t" l="l"/>
            <a:pathLst>
              <a:path h="4114800" w="3763172">
                <a:moveTo>
                  <a:pt x="0" y="0"/>
                </a:moveTo>
                <a:lnTo>
                  <a:pt x="3763172" y="0"/>
                </a:lnTo>
                <a:lnTo>
                  <a:pt x="37631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71800" y="411962"/>
            <a:ext cx="11201404" cy="1714500"/>
            <a:chOff x="0" y="0"/>
            <a:chExt cx="10620591" cy="162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620587" cy="1625600"/>
            </a:xfrm>
            <a:custGeom>
              <a:avLst/>
              <a:gdLst/>
              <a:ahLst/>
              <a:cxnLst/>
              <a:rect r="r" b="b" t="t" l="l"/>
              <a:pathLst>
                <a:path h="1625600" w="10620587">
                  <a:moveTo>
                    <a:pt x="0" y="0"/>
                  </a:moveTo>
                  <a:lnTo>
                    <a:pt x="10620587" y="0"/>
                  </a:lnTo>
                  <a:lnTo>
                    <a:pt x="10620587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7302" r="0" b="-7730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0620591" cy="16256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spc="-68">
                  <a:solidFill>
                    <a:srgbClr val="575F6D"/>
                  </a:solidFill>
                  <a:latin typeface="Trirong"/>
                  <a:ea typeface="Trirong"/>
                  <a:cs typeface="Trirong"/>
                  <a:sym typeface="Trirong"/>
                </a:rPr>
                <a:t>Dziękujemy za uwagę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100388" y="2464594"/>
            <a:ext cx="10944229" cy="7182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Autorki: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Karolina Olczak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Paulina Niemierska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Milena Szadkowska-Różycka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6179929" y="5143507"/>
            <a:ext cx="4603972" cy="4114800"/>
          </a:xfrm>
          <a:custGeom>
            <a:avLst/>
            <a:gdLst/>
            <a:ahLst/>
            <a:cxnLst/>
            <a:rect r="r" b="b" t="t" l="l"/>
            <a:pathLst>
              <a:path h="4114800" w="4603972">
                <a:moveTo>
                  <a:pt x="0" y="0"/>
                </a:moveTo>
                <a:lnTo>
                  <a:pt x="4603972" y="0"/>
                </a:lnTo>
                <a:lnTo>
                  <a:pt x="4603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45972" y="726475"/>
            <a:ext cx="12344400" cy="1714500"/>
            <a:chOff x="0" y="0"/>
            <a:chExt cx="11704320" cy="162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90292" r="0" b="-9029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1704320" cy="16256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4860"/>
                </a:lnSpc>
              </a:pPr>
              <a:r>
                <a:rPr lang="en-US" sz="4050" spc="-61">
                  <a:solidFill>
                    <a:srgbClr val="575F6D"/>
                  </a:solidFill>
                  <a:latin typeface="Trirong"/>
                  <a:ea typeface="Trirong"/>
                  <a:cs typeface="Trirong"/>
                  <a:sym typeface="Trirong"/>
                </a:rPr>
                <a:t>„Nie ma złych emocji – są tylko trudne emocje.”</a:t>
              </a:r>
            </a:p>
            <a:p>
              <a:pPr algn="l">
                <a:lnSpc>
                  <a:spcPts val="486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4326357" y="5883732"/>
            <a:ext cx="9192369" cy="5377536"/>
          </a:xfrm>
          <a:custGeom>
            <a:avLst/>
            <a:gdLst/>
            <a:ahLst/>
            <a:cxnLst/>
            <a:rect r="r" b="b" t="t" l="l"/>
            <a:pathLst>
              <a:path h="5377536" w="9192369">
                <a:moveTo>
                  <a:pt x="0" y="0"/>
                </a:moveTo>
                <a:lnTo>
                  <a:pt x="9192369" y="0"/>
                </a:lnTo>
                <a:lnTo>
                  <a:pt x="9192369" y="5377536"/>
                </a:lnTo>
                <a:lnTo>
                  <a:pt x="0" y="53775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182573" y="2747748"/>
            <a:ext cx="12087225" cy="6660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Emocje są naturalną częścią życia każdego dziecka.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Dzieci często czują bardzo intensywnie, ale nie zawsze potrafią nazwać to, co przeżywają.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Rolą dorosłych jest wspieranie dziecka w rozumieniu i bezpiecznym wyrażaniu emocji. </a:t>
            </a:r>
          </a:p>
          <a:p>
            <a:pPr algn="l" marL="463296" indent="-231648" lvl="1">
              <a:lnSpc>
                <a:spcPts val="431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71800" y="411962"/>
            <a:ext cx="11201404" cy="1714500"/>
            <a:chOff x="0" y="0"/>
            <a:chExt cx="10620591" cy="162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620587" cy="1625600"/>
            </a:xfrm>
            <a:custGeom>
              <a:avLst/>
              <a:gdLst/>
              <a:ahLst/>
              <a:cxnLst/>
              <a:rect r="r" b="b" t="t" l="l"/>
              <a:pathLst>
                <a:path h="1625600" w="10620587">
                  <a:moveTo>
                    <a:pt x="0" y="0"/>
                  </a:moveTo>
                  <a:lnTo>
                    <a:pt x="10620587" y="0"/>
                  </a:lnTo>
                  <a:lnTo>
                    <a:pt x="10620587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7302" r="0" b="-7730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0620591" cy="16256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spc="-68">
                  <a:solidFill>
                    <a:srgbClr val="575F6D"/>
                  </a:solidFill>
                  <a:latin typeface="Trirong"/>
                  <a:ea typeface="Trirong"/>
                  <a:cs typeface="Trirong"/>
                  <a:sym typeface="Trirong"/>
                </a:rPr>
                <a:t>Czym są emocje?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100388" y="2464594"/>
            <a:ext cx="10944229" cy="644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Emocje informują nas o naszych potrzebach i przeżyciach. 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Pomagają reagować na sytuacje i budować relacje. 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Każdy człowiek przeżywa emocje inaczej. </a:t>
            </a:r>
          </a:p>
          <a:p>
            <a:pPr algn="l" marL="428549" indent="-214274" lvl="1">
              <a:lnSpc>
                <a:spcPts val="3996"/>
              </a:lnSpc>
            </a:pPr>
          </a:p>
          <a:p>
            <a:pPr algn="l">
              <a:lnSpc>
                <a:spcPts val="3996"/>
              </a:lnSpc>
            </a:pPr>
            <a:r>
              <a:rPr lang="en-US" b="true" sz="3330" spc="-50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Przykładowe emocje: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radość, 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smutek, 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złość, 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strach, 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wstyd, 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zazdrość.</a:t>
            </a:r>
          </a:p>
          <a:p>
            <a:pPr algn="l" marL="428549" indent="-214274" lvl="1">
              <a:lnSpc>
                <a:spcPts val="3996"/>
              </a:lnSpc>
            </a:pP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9144000" y="528066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45754" y="171450"/>
            <a:ext cx="11953576" cy="1714500"/>
            <a:chOff x="0" y="0"/>
            <a:chExt cx="11333761" cy="162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333756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333756">
                  <a:moveTo>
                    <a:pt x="0" y="0"/>
                  </a:moveTo>
                  <a:lnTo>
                    <a:pt x="11333756" y="0"/>
                  </a:lnTo>
                  <a:lnTo>
                    <a:pt x="11333756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7302" r="6292" b="-7730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1333761" cy="16256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400"/>
                </a:lnSpc>
              </a:pPr>
              <a:r>
                <a:rPr lang="en-US" sz="4500" spc="-68">
                  <a:solidFill>
                    <a:srgbClr val="575F6D"/>
                  </a:solidFill>
                  <a:latin typeface="Trirong"/>
                  <a:ea typeface="Trirong"/>
                  <a:cs typeface="Trirong"/>
                  <a:sym typeface="Trirong"/>
                </a:rPr>
                <a:t>Dlaczego dzieci mają trudność z emocjami? 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100388" y="2388394"/>
            <a:ext cx="10944229" cy="7182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Niedojrzały układ nerwowy.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Brak słownictwa emocjonalnego.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Silne reakcje organizmu.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Potrzeba wsparcia dorosłego w regulacji emocji.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6865142" y="553183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71800" y="411962"/>
            <a:ext cx="11201404" cy="1714500"/>
            <a:chOff x="0" y="0"/>
            <a:chExt cx="10620591" cy="162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620587" cy="1625600"/>
            </a:xfrm>
            <a:custGeom>
              <a:avLst/>
              <a:gdLst/>
              <a:ahLst/>
              <a:cxnLst/>
              <a:rect r="r" b="b" t="t" l="l"/>
              <a:pathLst>
                <a:path h="1625600" w="10620587">
                  <a:moveTo>
                    <a:pt x="0" y="0"/>
                  </a:moveTo>
                  <a:lnTo>
                    <a:pt x="10620587" y="0"/>
                  </a:lnTo>
                  <a:lnTo>
                    <a:pt x="10620587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7302" r="0" b="-7730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0620591" cy="16256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spc="-68">
                  <a:solidFill>
                    <a:srgbClr val="575F6D"/>
                  </a:solidFill>
                  <a:latin typeface="Trirong"/>
                  <a:ea typeface="Trirong"/>
                  <a:cs typeface="Trirong"/>
                  <a:sym typeface="Trirong"/>
                </a:rPr>
                <a:t>Jak dziecko pokazuje emocje?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0021636" y="1570758"/>
            <a:ext cx="4892267" cy="6073921"/>
          </a:xfrm>
          <a:custGeom>
            <a:avLst/>
            <a:gdLst/>
            <a:ahLst/>
            <a:cxnLst/>
            <a:rect r="r" b="b" t="t" l="l"/>
            <a:pathLst>
              <a:path h="6073921" w="4892267">
                <a:moveTo>
                  <a:pt x="0" y="0"/>
                </a:moveTo>
                <a:lnTo>
                  <a:pt x="4892267" y="0"/>
                </a:lnTo>
                <a:lnTo>
                  <a:pt x="4892267" y="6073921"/>
                </a:lnTo>
                <a:lnTo>
                  <a:pt x="0" y="6073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100388" y="2464594"/>
            <a:ext cx="10944229" cy="428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Dzieci wyrażają emocje poprzez: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płacz,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krzyk,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wycofanie,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agresję,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ruchliwość,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milczenie,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zachowanie.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974793" y="8078398"/>
            <a:ext cx="10661571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40"/>
              </a:lnSpc>
            </a:pPr>
            <a:r>
              <a:rPr lang="en-US" b="true" sz="3700" spc="-56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„Za każdym zachowaniem stoi jakaś emocja.”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71800" y="411962"/>
            <a:ext cx="11201404" cy="1714500"/>
            <a:chOff x="0" y="0"/>
            <a:chExt cx="10620591" cy="162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620587" cy="1625600"/>
            </a:xfrm>
            <a:custGeom>
              <a:avLst/>
              <a:gdLst/>
              <a:ahLst/>
              <a:cxnLst/>
              <a:rect r="r" b="b" t="t" l="l"/>
              <a:pathLst>
                <a:path h="1625600" w="10620587">
                  <a:moveTo>
                    <a:pt x="0" y="0"/>
                  </a:moveTo>
                  <a:lnTo>
                    <a:pt x="10620587" y="0"/>
                  </a:lnTo>
                  <a:lnTo>
                    <a:pt x="10620587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7302" r="0" b="-7730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0620591" cy="16256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spc="-68">
                  <a:solidFill>
                    <a:srgbClr val="575F6D"/>
                  </a:solidFill>
                  <a:latin typeface="Trirong"/>
                  <a:ea typeface="Trirong"/>
                  <a:cs typeface="Trirong"/>
                  <a:sym typeface="Trirong"/>
                </a:rPr>
                <a:t>Co pomaga dziecku rozpoznawać emocje?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271643" y="2126462"/>
            <a:ext cx="10944229" cy="5357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Nazywanie emocji przez dorosłych. (np. „Widzę, że jesteś zdenerwowany, bo nie udało Ci się ułożyć tych puzzli.”)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Rozmowa o uczuciach.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Czytanie książek i bajek terapeutycznych.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Zabawy o tematyce emocji.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Pokazywanie własnych emocji w bezpieczny sposób. </a:t>
            </a:r>
          </a:p>
          <a:p>
            <a:pPr algn="l" marL="463296" indent="-231648" lvl="1">
              <a:lnSpc>
                <a:spcPts val="4319"/>
              </a:lnSpc>
            </a:pPr>
          </a:p>
          <a:p>
            <a:pPr algn="l" marL="463296" indent="-231648" lvl="1">
              <a:lnSpc>
                <a:spcPts val="4319"/>
              </a:lnSpc>
            </a:pP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6195819" y="6238183"/>
            <a:ext cx="5095877" cy="3739100"/>
          </a:xfrm>
          <a:custGeom>
            <a:avLst/>
            <a:gdLst/>
            <a:ahLst/>
            <a:cxnLst/>
            <a:rect r="r" b="b" t="t" l="l"/>
            <a:pathLst>
              <a:path h="3739100" w="5095877">
                <a:moveTo>
                  <a:pt x="0" y="0"/>
                </a:moveTo>
                <a:lnTo>
                  <a:pt x="5095877" y="0"/>
                </a:lnTo>
                <a:lnTo>
                  <a:pt x="5095877" y="3739099"/>
                </a:lnTo>
                <a:lnTo>
                  <a:pt x="0" y="37390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71800" y="411962"/>
            <a:ext cx="11201404" cy="1714500"/>
            <a:chOff x="0" y="0"/>
            <a:chExt cx="10620591" cy="162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620587" cy="1625600"/>
            </a:xfrm>
            <a:custGeom>
              <a:avLst/>
              <a:gdLst/>
              <a:ahLst/>
              <a:cxnLst/>
              <a:rect r="r" b="b" t="t" l="l"/>
              <a:pathLst>
                <a:path h="1625600" w="10620587">
                  <a:moveTo>
                    <a:pt x="0" y="0"/>
                  </a:moveTo>
                  <a:lnTo>
                    <a:pt x="10620587" y="0"/>
                  </a:lnTo>
                  <a:lnTo>
                    <a:pt x="10620587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7302" r="0" b="-7730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0620591" cy="16256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spc="-68">
                  <a:solidFill>
                    <a:srgbClr val="575F6D"/>
                  </a:solidFill>
                  <a:latin typeface="Trirong"/>
                  <a:ea typeface="Trirong"/>
                  <a:cs typeface="Trirong"/>
                  <a:sym typeface="Trirong"/>
                </a:rPr>
                <a:t>Jak reagować na trudne emocje dziecka?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100388" y="2464594"/>
            <a:ext cx="10944229" cy="7182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✔ zachować spokój</a:t>
            </a:r>
          </a:p>
          <a:p>
            <a:pPr algn="l">
              <a:lnSpc>
                <a:spcPts val="4319"/>
              </a:lnSpc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✔ wysłuchać dziecka</a:t>
            </a:r>
          </a:p>
          <a:p>
            <a:pPr algn="l">
              <a:lnSpc>
                <a:spcPts val="4319"/>
              </a:lnSpc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✔ zaakceptować emocje</a:t>
            </a:r>
          </a:p>
          <a:p>
            <a:pPr algn="l">
              <a:lnSpc>
                <a:spcPts val="4319"/>
              </a:lnSpc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✔ pomóc nazwać uczucia</a:t>
            </a:r>
          </a:p>
          <a:p>
            <a:pPr algn="l">
              <a:lnSpc>
                <a:spcPts val="4319"/>
              </a:lnSpc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✔ być blisko</a:t>
            </a:r>
          </a:p>
          <a:p>
            <a:pPr algn="l">
              <a:lnSpc>
                <a:spcPts val="4319"/>
              </a:lnSpc>
            </a:pPr>
          </a:p>
          <a:p>
            <a:pPr algn="l">
              <a:lnSpc>
                <a:spcPts val="4319"/>
              </a:lnSpc>
            </a:pPr>
            <a:r>
              <a:rPr lang="en-US" b="true" sz="3599" spc="-55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Unikać:</a:t>
            </a:r>
          </a:p>
          <a:p>
            <a:pPr algn="l">
              <a:lnSpc>
                <a:spcPts val="4319"/>
              </a:lnSpc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✘ „Nie przesadzaj.”</a:t>
            </a:r>
          </a:p>
          <a:p>
            <a:pPr algn="l">
              <a:lnSpc>
                <a:spcPts val="4319"/>
              </a:lnSpc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✘ „Nie płacz.”</a:t>
            </a:r>
          </a:p>
          <a:p>
            <a:pPr algn="l">
              <a:lnSpc>
                <a:spcPts val="4319"/>
              </a:lnSpc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✘ „Nie ma się czego bać.”</a:t>
            </a:r>
          </a:p>
          <a:p>
            <a:pPr algn="l">
              <a:lnSpc>
                <a:spcPts val="4319"/>
              </a:lnSpc>
            </a:pP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9006047" y="2781285"/>
            <a:ext cx="4675281" cy="6202695"/>
          </a:xfrm>
          <a:custGeom>
            <a:avLst/>
            <a:gdLst/>
            <a:ahLst/>
            <a:cxnLst/>
            <a:rect r="r" b="b" t="t" l="l"/>
            <a:pathLst>
              <a:path h="6202695" w="4675281">
                <a:moveTo>
                  <a:pt x="0" y="0"/>
                </a:moveTo>
                <a:lnTo>
                  <a:pt x="4675282" y="0"/>
                </a:lnTo>
                <a:lnTo>
                  <a:pt x="4675282" y="6202695"/>
                </a:lnTo>
                <a:lnTo>
                  <a:pt x="0" y="62026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71800" y="411962"/>
            <a:ext cx="11201404" cy="1714500"/>
            <a:chOff x="0" y="0"/>
            <a:chExt cx="10620591" cy="162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620587" cy="1625600"/>
            </a:xfrm>
            <a:custGeom>
              <a:avLst/>
              <a:gdLst/>
              <a:ahLst/>
              <a:cxnLst/>
              <a:rect r="r" b="b" t="t" l="l"/>
              <a:pathLst>
                <a:path h="1625600" w="10620587">
                  <a:moveTo>
                    <a:pt x="0" y="0"/>
                  </a:moveTo>
                  <a:lnTo>
                    <a:pt x="10620587" y="0"/>
                  </a:lnTo>
                  <a:lnTo>
                    <a:pt x="10620587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7302" r="0" b="-7730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0620591" cy="16256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spc="-68">
                  <a:solidFill>
                    <a:srgbClr val="575F6D"/>
                  </a:solidFill>
                  <a:latin typeface="Trirong"/>
                  <a:ea typeface="Trirong"/>
                  <a:cs typeface="Trirong"/>
                  <a:sym typeface="Trirong"/>
                </a:rPr>
                <a:t>Sposoby wspierania regulacji emocji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100388" y="2464594"/>
            <a:ext cx="10944229" cy="7182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ćwiczenia oddechowe, przytulanie,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kącik emocji/wyciszenia,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rysowanie emocji,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ruch i aktywność fizyczna, </a:t>
            </a:r>
          </a:p>
          <a:p>
            <a:pPr algn="l" marL="463296" indent="-231648" lvl="1">
              <a:lnSpc>
                <a:spcPts val="4319"/>
              </a:lnSpc>
              <a:buFont typeface="Arial"/>
              <a:buChar char="•"/>
            </a:pPr>
            <a:r>
              <a:rPr lang="en-US" sz="3599" spc="-55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muzyka i relaksacja.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465659" y="5658243"/>
            <a:ext cx="3518154" cy="4114800"/>
          </a:xfrm>
          <a:custGeom>
            <a:avLst/>
            <a:gdLst/>
            <a:ahLst/>
            <a:cxnLst/>
            <a:rect r="r" b="b" t="t" l="l"/>
            <a:pathLst>
              <a:path h="4114800" w="3518154">
                <a:moveTo>
                  <a:pt x="0" y="0"/>
                </a:moveTo>
                <a:lnTo>
                  <a:pt x="3518154" y="0"/>
                </a:lnTo>
                <a:lnTo>
                  <a:pt x="35181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667436" y="5509306"/>
            <a:ext cx="5380110" cy="4263738"/>
          </a:xfrm>
          <a:custGeom>
            <a:avLst/>
            <a:gdLst/>
            <a:ahLst/>
            <a:cxnLst/>
            <a:rect r="r" b="b" t="t" l="l"/>
            <a:pathLst>
              <a:path h="4263738" w="5380110">
                <a:moveTo>
                  <a:pt x="0" y="0"/>
                </a:moveTo>
                <a:lnTo>
                  <a:pt x="5380111" y="0"/>
                </a:lnTo>
                <a:lnTo>
                  <a:pt x="5380111" y="4263737"/>
                </a:lnTo>
                <a:lnTo>
                  <a:pt x="0" y="42637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1925" y="-28571"/>
            <a:ext cx="57154" cy="10344154"/>
            <a:chOff x="0" y="0"/>
            <a:chExt cx="54191" cy="9807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7051"/>
              <a:ext cx="54229" cy="9753600"/>
            </a:xfrm>
            <a:custGeom>
              <a:avLst/>
              <a:gdLst/>
              <a:ahLst/>
              <a:cxnLst/>
              <a:rect r="r" b="b" t="t" l="l"/>
              <a:pathLst>
                <a:path h="9753600" w="54229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627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57433" y="-42862"/>
            <a:ext cx="85725" cy="10372725"/>
            <a:chOff x="0" y="0"/>
            <a:chExt cx="81280" cy="9834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640"/>
              <a:ext cx="81280" cy="9753600"/>
            </a:xfrm>
            <a:custGeom>
              <a:avLst/>
              <a:gdLst/>
              <a:ahLst/>
              <a:cxnLst/>
              <a:rect r="r" b="b" t="t" l="l"/>
              <a:pathLst>
                <a:path h="9753600" w="8128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759117" y="-14292"/>
            <a:ext cx="28571" cy="10315571"/>
            <a:chOff x="0" y="0"/>
            <a:chExt cx="27089" cy="9780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589"/>
              <a:ext cx="270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27051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44804" y="0"/>
            <a:ext cx="457196" cy="10287000"/>
            <a:chOff x="0" y="0"/>
            <a:chExt cx="433489" cy="9753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51" cy="9753600"/>
            </a:xfrm>
            <a:custGeom>
              <a:avLst/>
              <a:gdLst/>
              <a:ahLst/>
              <a:cxnLst/>
              <a:rect r="r" b="b" t="t" l="l"/>
              <a:pathLst>
                <a:path h="9753600" w="433451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7568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1961" y="-7139"/>
            <a:ext cx="14292" cy="10301292"/>
            <a:chOff x="0" y="0"/>
            <a:chExt cx="13551" cy="976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731"/>
              <a:ext cx="13589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589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71800" y="411962"/>
            <a:ext cx="11201404" cy="1714500"/>
            <a:chOff x="0" y="0"/>
            <a:chExt cx="10620591" cy="162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620587" cy="1625600"/>
            </a:xfrm>
            <a:custGeom>
              <a:avLst/>
              <a:gdLst/>
              <a:ahLst/>
              <a:cxnLst/>
              <a:rect r="r" b="b" t="t" l="l"/>
              <a:pathLst>
                <a:path h="1625600" w="10620587">
                  <a:moveTo>
                    <a:pt x="0" y="0"/>
                  </a:moveTo>
                  <a:lnTo>
                    <a:pt x="10620587" y="0"/>
                  </a:lnTo>
                  <a:lnTo>
                    <a:pt x="10620587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7302" r="0" b="-7730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0620591" cy="16256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spc="-68">
                  <a:solidFill>
                    <a:srgbClr val="575F6D"/>
                  </a:solidFill>
                  <a:latin typeface="Trirong"/>
                  <a:ea typeface="Trirong"/>
                  <a:cs typeface="Trirong"/>
                  <a:sym typeface="Trirong"/>
                </a:rPr>
                <a:t>Zabawy pomagające poznawać emocje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100388" y="2464594"/>
            <a:ext cx="10944229" cy="7182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6"/>
              </a:lnSpc>
            </a:pPr>
            <a:r>
              <a:rPr lang="en-US" b="true" sz="3330" spc="-50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Kalambury emocjonalne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Jedno dziecko pokazuje emocję gestem i mimiką. 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Pozostałe osoby odgadują, co przedstawia. 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Można wykorzystać emocje podstawowe i trudniejsze. </a:t>
            </a:r>
          </a:p>
          <a:p>
            <a:pPr algn="l" marL="428549" indent="-214274" lvl="1">
              <a:lnSpc>
                <a:spcPts val="3996"/>
              </a:lnSpc>
            </a:pPr>
          </a:p>
          <a:p>
            <a:pPr algn="l" marL="428549" indent="-214274" lvl="1">
              <a:lnSpc>
                <a:spcPts val="3996"/>
              </a:lnSpc>
            </a:pPr>
            <a:r>
              <a:rPr lang="en-US" b="true" sz="3330" spc="-50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Cel:</a:t>
            </a: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 nauka odczytywania emocji z zachowania i mimiki.</a:t>
            </a:r>
          </a:p>
          <a:p>
            <a:pPr algn="l" marL="428549" indent="-214274" lvl="1">
              <a:lnSpc>
                <a:spcPts val="3996"/>
              </a:lnSpc>
            </a:pPr>
          </a:p>
          <a:p>
            <a:pPr algn="l" marL="428549" indent="-214274" lvl="1">
              <a:lnSpc>
                <a:spcPts val="3996"/>
              </a:lnSpc>
            </a:pPr>
            <a:r>
              <a:rPr lang="en-US" b="true" sz="3330" spc="-50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Jak się dziś czuję?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Dziecko wybiera obrazek, kolor lub emotikon pokazujący jego nastrój. 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Krótko opowiada o swoim samopoczuciu. </a:t>
            </a:r>
          </a:p>
          <a:p>
            <a:pPr algn="l" marL="428549" indent="-214274" lvl="1">
              <a:lnSpc>
                <a:spcPts val="3996"/>
              </a:lnSpc>
              <a:buFont typeface="Arial"/>
              <a:buChar char="•"/>
            </a:pP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Zabawa może być codziennym rytuałem. </a:t>
            </a:r>
          </a:p>
          <a:p>
            <a:pPr algn="l" marL="428549" indent="-214274" lvl="1">
              <a:lnSpc>
                <a:spcPts val="3996"/>
              </a:lnSpc>
            </a:pPr>
          </a:p>
          <a:p>
            <a:pPr algn="l" marL="428549" indent="-214274" lvl="1">
              <a:lnSpc>
                <a:spcPts val="3996"/>
              </a:lnSpc>
            </a:pPr>
            <a:r>
              <a:rPr lang="en-US" b="true" sz="3330" spc="-50">
                <a:solidFill>
                  <a:srgbClr val="000000"/>
                </a:solidFill>
                <a:latin typeface="Trirong Bold"/>
                <a:ea typeface="Trirong Bold"/>
                <a:cs typeface="Trirong Bold"/>
                <a:sym typeface="Trirong Bold"/>
              </a:rPr>
              <a:t>Cel:</a:t>
            </a:r>
            <a:r>
              <a:rPr lang="en-US" sz="3330" spc="-50">
                <a:solidFill>
                  <a:srgbClr val="000000"/>
                </a:solidFill>
                <a:latin typeface="Trirong"/>
                <a:ea typeface="Trirong"/>
                <a:cs typeface="Trirong"/>
                <a:sym typeface="Trirong"/>
              </a:rPr>
              <a:t> budowanie nawyku mówienia o emocjach.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2435852" y="6878413"/>
            <a:ext cx="2880348" cy="2379887"/>
          </a:xfrm>
          <a:custGeom>
            <a:avLst/>
            <a:gdLst/>
            <a:ahLst/>
            <a:cxnLst/>
            <a:rect r="r" b="b" t="t" l="l"/>
            <a:pathLst>
              <a:path h="2379887" w="2880348">
                <a:moveTo>
                  <a:pt x="0" y="0"/>
                </a:moveTo>
                <a:lnTo>
                  <a:pt x="2880348" y="0"/>
                </a:lnTo>
                <a:lnTo>
                  <a:pt x="2880348" y="2379887"/>
                </a:lnTo>
                <a:lnTo>
                  <a:pt x="0" y="2379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DAHJqKMTIXI</dc:identifier>
  <dcterms:modified xsi:type="dcterms:W3CDTF">2011-08-01T06:04:30Z</dcterms:modified>
  <cp:revision>1</cp:revision>
  <dc:title>Emocje informują nas o naszych potrzebach i przeżyciach. Pomagają reagować na sytuacje i budować relacje. Każdy człowiek przeżywa emocje inaczej. Przykładowe emocje: radość, smutek, złość, strach, wstyd, zazdrość.</dc:title>
</cp:coreProperties>
</file>